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5" r:id="rId10"/>
    <p:sldId id="266"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291" autoAdjust="0"/>
  </p:normalViewPr>
  <p:slideViewPr>
    <p:cSldViewPr snapToGrid="0">
      <p:cViewPr varScale="1">
        <p:scale>
          <a:sx n="65" d="100"/>
          <a:sy n="65" d="100"/>
        </p:scale>
        <p:origin x="8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2/14/2021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2/14/2021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2/14/2021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2/14/2021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2/14/2021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2/14/2021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2/14/2021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47F4-CAAA-4A26-8113-75436B1F3F17}"/>
              </a:ext>
            </a:extLst>
          </p:cNvPr>
          <p:cNvSpPr>
            <a:spLocks noGrp="1"/>
          </p:cNvSpPr>
          <p:nvPr>
            <p:ph type="ctrTitle"/>
          </p:nvPr>
        </p:nvSpPr>
        <p:spPr>
          <a:xfrm>
            <a:off x="1097280" y="758952"/>
            <a:ext cx="10058400" cy="2408318"/>
          </a:xfrm>
        </p:spPr>
        <p:txBody>
          <a:bodyPr>
            <a:normAutofit/>
          </a:bodyPr>
          <a:lstStyle/>
          <a:p>
            <a:r>
              <a:rPr lang="en" b="1" dirty="0">
                <a:effectLst>
                  <a:outerShdw blurRad="38100" dist="38100" dir="2700000" algn="tl">
                    <a:srgbClr val="000000">
                      <a:alpha val="43137"/>
                    </a:srgbClr>
                  </a:outerShdw>
                </a:effectLst>
              </a:rPr>
              <a:t>Collaboration</a:t>
            </a:r>
            <a:br>
              <a:rPr lang="id-ID" b="1" dirty="0">
                <a:effectLst>
                  <a:outerShdw blurRad="38100" dist="38100" dir="2700000" algn="tl">
                    <a:srgbClr val="000000">
                      <a:alpha val="43137"/>
                    </a:srgbClr>
                  </a:outerShdw>
                </a:effectLst>
              </a:rPr>
            </a:br>
            <a:r>
              <a:rPr lang="id-ID" b="1" dirty="0">
                <a:effectLst>
                  <a:outerShdw blurRad="38100" dist="38100" dir="2700000" algn="tl">
                    <a:srgbClr val="000000">
                      <a:alpha val="43137"/>
                    </a:srgbClr>
                  </a:outerShdw>
                </a:effectLst>
              </a:rPr>
              <a:t>ATA-Team</a:t>
            </a:r>
            <a:endParaRPr lang="id-ID"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7DED5D0D-5263-446B-8B6F-7F43E20BFCA0}"/>
              </a:ext>
            </a:extLst>
          </p:cNvPr>
          <p:cNvSpPr>
            <a:spLocks noGrp="1"/>
          </p:cNvSpPr>
          <p:nvPr>
            <p:ph type="subTitle" idx="1"/>
          </p:nvPr>
        </p:nvSpPr>
        <p:spPr/>
        <p:txBody>
          <a:bodyPr>
            <a:normAutofit fontScale="85000" lnSpcReduction="20000"/>
          </a:bodyPr>
          <a:lstStyle/>
          <a:p>
            <a:r>
              <a:rPr lang="id-ID" b="1" dirty="0">
                <a:solidFill>
                  <a:schemeClr val="tx1">
                    <a:lumMod val="75000"/>
                    <a:lumOff val="25000"/>
                  </a:schemeClr>
                </a:solidFill>
                <a:effectLst>
                  <a:outerShdw blurRad="38100" dist="38100" dir="2700000" algn="tl">
                    <a:srgbClr val="000000">
                      <a:alpha val="43137"/>
                    </a:srgbClr>
                  </a:outerShdw>
                </a:effectLst>
              </a:rPr>
              <a:t>Alif maulana arifin  (7-1308-11)</a:t>
            </a:r>
          </a:p>
          <a:p>
            <a:r>
              <a:rPr lang="id-ID" b="1" dirty="0">
                <a:solidFill>
                  <a:schemeClr val="tx1">
                    <a:lumMod val="75000"/>
                    <a:lumOff val="25000"/>
                  </a:schemeClr>
                </a:solidFill>
                <a:effectLst>
                  <a:outerShdw blurRad="38100" dist="38100" dir="2700000" algn="tl">
                    <a:srgbClr val="000000">
                      <a:alpha val="43137"/>
                    </a:srgbClr>
                  </a:outerShdw>
                </a:effectLst>
              </a:rPr>
              <a:t>Ari dwi sukmawan     (7-1308-07)</a:t>
            </a:r>
          </a:p>
          <a:p>
            <a:r>
              <a:rPr lang="id-ID" b="1" dirty="0">
                <a:solidFill>
                  <a:schemeClr val="tx1">
                    <a:lumMod val="75000"/>
                    <a:lumOff val="25000"/>
                  </a:schemeClr>
                </a:solidFill>
                <a:effectLst>
                  <a:outerShdw blurRad="38100" dist="38100" dir="2700000" algn="tl">
                    <a:srgbClr val="000000">
                      <a:alpha val="43137"/>
                    </a:srgbClr>
                  </a:outerShdw>
                </a:effectLst>
              </a:rPr>
              <a:t>Tomi mandala putra (7-1308-06)</a:t>
            </a:r>
          </a:p>
        </p:txBody>
      </p:sp>
    </p:spTree>
    <p:extLst>
      <p:ext uri="{BB962C8B-B14F-4D97-AF65-F5344CB8AC3E}">
        <p14:creationId xmlns:p14="http://schemas.microsoft.com/office/powerpoint/2010/main" val="1058721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6F5DA3F-49AC-45C6-B779-F65A44711684}"/>
              </a:ext>
            </a:extLst>
          </p:cNvPr>
          <p:cNvSpPr txBox="1">
            <a:spLocks/>
          </p:cNvSpPr>
          <p:nvPr/>
        </p:nvSpPr>
        <p:spPr>
          <a:xfrm>
            <a:off x="433615" y="6425942"/>
            <a:ext cx="3673242" cy="42323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d-ID" sz="2400" b="1" dirty="0">
                <a:solidFill>
                  <a:schemeClr val="bg1"/>
                </a:solidFill>
                <a:effectLst>
                  <a:outerShdw blurRad="38100" dist="38100" dir="2700000" algn="tl">
                    <a:srgbClr val="000000">
                      <a:alpha val="43137"/>
                    </a:srgbClr>
                  </a:outerShdw>
                </a:effectLst>
              </a:rPr>
              <a:t>COFFEE SHOP DEMO ADMIN</a:t>
            </a:r>
            <a:endParaRPr lang="id-ID" b="1" dirty="0">
              <a:solidFill>
                <a:schemeClr val="bg1"/>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BE031694-4456-437F-951E-9E70E86CA080}"/>
              </a:ext>
            </a:extLst>
          </p:cNvPr>
          <p:cNvPicPr>
            <a:picLocks noChangeAspect="1"/>
          </p:cNvPicPr>
          <p:nvPr/>
        </p:nvPicPr>
        <p:blipFill>
          <a:blip r:embed="rId2"/>
          <a:stretch>
            <a:fillRect/>
          </a:stretch>
        </p:blipFill>
        <p:spPr>
          <a:xfrm>
            <a:off x="782944" y="697411"/>
            <a:ext cx="5890824" cy="49322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a:extLst>
              <a:ext uri="{FF2B5EF4-FFF2-40B4-BE49-F238E27FC236}">
                <a16:creationId xmlns:a16="http://schemas.microsoft.com/office/drawing/2014/main" id="{C2DC21A1-C3DB-4CE4-99F6-098D6BF2363F}"/>
              </a:ext>
            </a:extLst>
          </p:cNvPr>
          <p:cNvPicPr>
            <a:picLocks noChangeAspect="1"/>
          </p:cNvPicPr>
          <p:nvPr/>
        </p:nvPicPr>
        <p:blipFill>
          <a:blip r:embed="rId3"/>
          <a:stretch>
            <a:fillRect/>
          </a:stretch>
        </p:blipFill>
        <p:spPr>
          <a:xfrm>
            <a:off x="7789334" y="325217"/>
            <a:ext cx="3787502" cy="567662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360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6F5DA3F-49AC-45C6-B779-F65A44711684}"/>
              </a:ext>
            </a:extLst>
          </p:cNvPr>
          <p:cNvSpPr txBox="1">
            <a:spLocks/>
          </p:cNvSpPr>
          <p:nvPr/>
        </p:nvSpPr>
        <p:spPr>
          <a:xfrm>
            <a:off x="433615" y="6425942"/>
            <a:ext cx="3673242" cy="42323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d-ID" sz="2400" b="1" dirty="0">
                <a:solidFill>
                  <a:schemeClr val="bg1"/>
                </a:solidFill>
                <a:effectLst>
                  <a:outerShdw blurRad="38100" dist="38100" dir="2700000" algn="tl">
                    <a:srgbClr val="000000">
                      <a:alpha val="43137"/>
                    </a:srgbClr>
                  </a:outerShdw>
                </a:effectLst>
              </a:rPr>
              <a:t>COFFEE SHOP DEMO ADMIN</a:t>
            </a:r>
            <a:endParaRPr lang="id-ID" b="1" dirty="0">
              <a:solidFill>
                <a:schemeClr val="bg1"/>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E999102C-813D-41FF-BA70-04154B2BC9DB}"/>
              </a:ext>
            </a:extLst>
          </p:cNvPr>
          <p:cNvPicPr>
            <a:picLocks noChangeAspect="1"/>
          </p:cNvPicPr>
          <p:nvPr/>
        </p:nvPicPr>
        <p:blipFill>
          <a:blip r:embed="rId2"/>
          <a:stretch>
            <a:fillRect/>
          </a:stretch>
        </p:blipFill>
        <p:spPr>
          <a:xfrm>
            <a:off x="1013372" y="554043"/>
            <a:ext cx="5682396" cy="51494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FC20EE17-8C89-4EAB-8A51-F1A2DC4C1817}"/>
              </a:ext>
            </a:extLst>
          </p:cNvPr>
          <p:cNvPicPr>
            <a:picLocks noChangeAspect="1"/>
          </p:cNvPicPr>
          <p:nvPr/>
        </p:nvPicPr>
        <p:blipFill>
          <a:blip r:embed="rId3"/>
          <a:stretch>
            <a:fillRect/>
          </a:stretch>
        </p:blipFill>
        <p:spPr>
          <a:xfrm>
            <a:off x="7919234" y="288213"/>
            <a:ext cx="3259394" cy="57143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48638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2FCCA-497C-4DED-B6D1-654FD6A8D9F8}"/>
              </a:ext>
            </a:extLst>
          </p:cNvPr>
          <p:cNvSpPr>
            <a:spLocks noGrp="1"/>
          </p:cNvSpPr>
          <p:nvPr>
            <p:ph type="title"/>
          </p:nvPr>
        </p:nvSpPr>
        <p:spPr>
          <a:xfrm>
            <a:off x="1097280" y="870155"/>
            <a:ext cx="10058400" cy="867205"/>
          </a:xfrm>
        </p:spPr>
        <p:txBody>
          <a:bodyPr/>
          <a:lstStyle/>
          <a:p>
            <a:r>
              <a:rPr lang="id-ID" b="1" dirty="0"/>
              <a:t>TERIMA KASIH .....</a:t>
            </a:r>
          </a:p>
        </p:txBody>
      </p:sp>
    </p:spTree>
    <p:extLst>
      <p:ext uri="{BB962C8B-B14F-4D97-AF65-F5344CB8AC3E}">
        <p14:creationId xmlns:p14="http://schemas.microsoft.com/office/powerpoint/2010/main" val="179669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E6398-3C49-4FC7-8A46-B0B983B792BD}"/>
              </a:ext>
            </a:extLst>
          </p:cNvPr>
          <p:cNvSpPr>
            <a:spLocks noGrp="1"/>
          </p:cNvSpPr>
          <p:nvPr>
            <p:ph type="title"/>
          </p:nvPr>
        </p:nvSpPr>
        <p:spPr/>
        <p:txBody>
          <a:bodyPr/>
          <a:lstStyle/>
          <a:p>
            <a:r>
              <a:rPr lang="id-ID" b="1" dirty="0">
                <a:effectLst>
                  <a:outerShdw blurRad="38100" dist="38100" dir="2700000" algn="tl">
                    <a:srgbClr val="000000">
                      <a:alpha val="43137"/>
                    </a:srgbClr>
                  </a:outerShdw>
                </a:effectLst>
              </a:rPr>
              <a:t>Skema Desain Database</a:t>
            </a:r>
          </a:p>
        </p:txBody>
      </p:sp>
      <p:sp>
        <p:nvSpPr>
          <p:cNvPr id="3" name="Content Placeholder 2">
            <a:extLst>
              <a:ext uri="{FF2B5EF4-FFF2-40B4-BE49-F238E27FC236}">
                <a16:creationId xmlns:a16="http://schemas.microsoft.com/office/drawing/2014/main" id="{C7C86072-F6F5-4BEE-A99A-4C7732DCEC4B}"/>
              </a:ext>
            </a:extLst>
          </p:cNvPr>
          <p:cNvSpPr>
            <a:spLocks noGrp="1"/>
          </p:cNvSpPr>
          <p:nvPr>
            <p:ph idx="1"/>
          </p:nvPr>
        </p:nvSpPr>
        <p:spPr/>
        <p:txBody>
          <a:bodyPr/>
          <a:lstStyle/>
          <a:p>
            <a:endParaRPr lang="id-ID" dirty="0"/>
          </a:p>
        </p:txBody>
      </p:sp>
    </p:spTree>
    <p:extLst>
      <p:ext uri="{BB962C8B-B14F-4D97-AF65-F5344CB8AC3E}">
        <p14:creationId xmlns:p14="http://schemas.microsoft.com/office/powerpoint/2010/main" val="409891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F8814-0F0A-4F16-B03E-E3359B3F54AC}"/>
              </a:ext>
            </a:extLst>
          </p:cNvPr>
          <p:cNvSpPr>
            <a:spLocks noGrp="1"/>
          </p:cNvSpPr>
          <p:nvPr>
            <p:ph type="title"/>
          </p:nvPr>
        </p:nvSpPr>
        <p:spPr>
          <a:xfrm>
            <a:off x="1097280" y="988905"/>
            <a:ext cx="10058400" cy="748455"/>
          </a:xfrm>
        </p:spPr>
        <p:txBody>
          <a:bodyPr/>
          <a:lstStyle/>
          <a:p>
            <a:r>
              <a:rPr lang="id-ID" b="1" dirty="0">
                <a:effectLst>
                  <a:outerShdw blurRad="38100" dist="38100" dir="2700000" algn="tl">
                    <a:srgbClr val="000000">
                      <a:alpha val="43137"/>
                    </a:srgbClr>
                  </a:outerShdw>
                </a:effectLst>
              </a:rPr>
              <a:t>Requirement</a:t>
            </a:r>
          </a:p>
        </p:txBody>
      </p:sp>
      <p:sp>
        <p:nvSpPr>
          <p:cNvPr id="3" name="Content Placeholder 2">
            <a:extLst>
              <a:ext uri="{FF2B5EF4-FFF2-40B4-BE49-F238E27FC236}">
                <a16:creationId xmlns:a16="http://schemas.microsoft.com/office/drawing/2014/main" id="{C1E8779E-FA50-4565-A7C1-335DCE8481E3}"/>
              </a:ext>
            </a:extLst>
          </p:cNvPr>
          <p:cNvSpPr>
            <a:spLocks noGrp="1"/>
          </p:cNvSpPr>
          <p:nvPr>
            <p:ph sz="half" idx="1"/>
          </p:nvPr>
        </p:nvSpPr>
        <p:spPr/>
        <p:txBody>
          <a:bodyPr>
            <a:normAutofit lnSpcReduction="10000"/>
          </a:bodyPr>
          <a:lstStyle/>
          <a:p>
            <a:pPr marL="457200" lvl="0" indent="-330200">
              <a:lnSpc>
                <a:spcPct val="115000"/>
              </a:lnSpc>
              <a:spcBef>
                <a:spcPts val="0"/>
              </a:spcBef>
              <a:spcAft>
                <a:spcPts val="0"/>
              </a:spcAft>
              <a:buClr>
                <a:schemeClr val="dk1"/>
              </a:buClr>
              <a:buSzPts val="1600"/>
              <a:buFont typeface="Proxima Nova"/>
              <a:buChar char="●"/>
            </a:pPr>
            <a:r>
              <a:rPr lang="en-US" b="1" dirty="0">
                <a:latin typeface="Proxima Nova"/>
                <a:ea typeface="Proxima Nova"/>
                <a:cs typeface="Proxima Nova"/>
                <a:sym typeface="Proxima Nova"/>
              </a:rPr>
              <a:t>Product</a:t>
            </a:r>
          </a:p>
          <a:p>
            <a:pPr marL="914400" lvl="1" indent="-330200">
              <a:lnSpc>
                <a:spcPct val="115000"/>
              </a:lnSpc>
              <a:spcBef>
                <a:spcPts val="0"/>
              </a:spcBef>
              <a:spcAft>
                <a:spcPts val="0"/>
              </a:spcAft>
              <a:buClr>
                <a:schemeClr val="dk1"/>
              </a:buClr>
              <a:buSzPts val="1600"/>
              <a:buFont typeface="Proxima Nova"/>
              <a:buAutoNum type="alphaLcPeriod"/>
            </a:pPr>
            <a:r>
              <a:rPr lang="en-US" sz="2000" dirty="0">
                <a:latin typeface="Proxima Nova"/>
                <a:ea typeface="Proxima Nova"/>
                <a:cs typeface="Proxima Nova"/>
                <a:sym typeface="Proxima Nova"/>
              </a:rPr>
              <a:t>List</a:t>
            </a:r>
          </a:p>
          <a:p>
            <a:pPr marL="914400" lvl="1" indent="-330200">
              <a:lnSpc>
                <a:spcPct val="115000"/>
              </a:lnSpc>
              <a:spcBef>
                <a:spcPts val="0"/>
              </a:spcBef>
              <a:spcAft>
                <a:spcPts val="0"/>
              </a:spcAft>
              <a:buClr>
                <a:schemeClr val="dk1"/>
              </a:buClr>
              <a:buSzPts val="1600"/>
              <a:buFont typeface="Proxima Nova"/>
              <a:buAutoNum type="alphaLcPeriod"/>
            </a:pPr>
            <a:r>
              <a:rPr lang="en-US" sz="2000" dirty="0">
                <a:latin typeface="Proxima Nova"/>
                <a:ea typeface="Proxima Nova"/>
                <a:cs typeface="Proxima Nova"/>
                <a:sym typeface="Proxima Nova"/>
              </a:rPr>
              <a:t>Detail</a:t>
            </a:r>
          </a:p>
          <a:p>
            <a:pPr marL="914400" lvl="1" indent="-330200">
              <a:lnSpc>
                <a:spcPct val="115000"/>
              </a:lnSpc>
              <a:spcBef>
                <a:spcPts val="0"/>
              </a:spcBef>
              <a:spcAft>
                <a:spcPts val="0"/>
              </a:spcAft>
              <a:buClr>
                <a:schemeClr val="dk1"/>
              </a:buClr>
              <a:buSzPts val="1600"/>
              <a:buFont typeface="Proxima Nova"/>
              <a:buAutoNum type="alphaLcPeriod"/>
            </a:pPr>
            <a:r>
              <a:rPr lang="en-US" sz="2000" dirty="0">
                <a:latin typeface="Proxima Nova"/>
                <a:ea typeface="Proxima Nova"/>
                <a:cs typeface="Proxima Nova"/>
                <a:sym typeface="Proxima Nova"/>
              </a:rPr>
              <a:t>CRUD</a:t>
            </a:r>
          </a:p>
          <a:p>
            <a:pPr marL="914400" lvl="1" indent="-330200">
              <a:lnSpc>
                <a:spcPct val="115000"/>
              </a:lnSpc>
              <a:spcBef>
                <a:spcPts val="0"/>
              </a:spcBef>
              <a:spcAft>
                <a:spcPts val="0"/>
              </a:spcAft>
              <a:buClr>
                <a:schemeClr val="dk1"/>
              </a:buClr>
              <a:buSzPts val="1600"/>
              <a:buFont typeface="Proxima Nova"/>
              <a:buAutoNum type="alphaLcPeriod"/>
            </a:pPr>
            <a:r>
              <a:rPr lang="en-US" sz="2000" dirty="0">
                <a:latin typeface="Proxima Nova"/>
                <a:ea typeface="Proxima Nova"/>
                <a:cs typeface="Proxima Nova"/>
                <a:sym typeface="Proxima Nova"/>
              </a:rPr>
              <a:t>Search, Sort and Pagination</a:t>
            </a:r>
          </a:p>
          <a:p>
            <a:pPr marL="914400" lvl="1" indent="-330200">
              <a:lnSpc>
                <a:spcPct val="115000"/>
              </a:lnSpc>
              <a:spcBef>
                <a:spcPts val="0"/>
              </a:spcBef>
              <a:spcAft>
                <a:spcPts val="0"/>
              </a:spcAft>
              <a:buClr>
                <a:schemeClr val="dk1"/>
              </a:buClr>
              <a:buSzPts val="1600"/>
              <a:buFont typeface="Proxima Nova"/>
              <a:buAutoNum type="alphaLcPeriod"/>
            </a:pPr>
            <a:r>
              <a:rPr lang="en-US" sz="2000" dirty="0">
                <a:latin typeface="Proxima Nova"/>
                <a:ea typeface="Proxima Nova"/>
                <a:cs typeface="Proxima Nova"/>
                <a:sym typeface="Proxima Nova"/>
              </a:rPr>
              <a:t>Add to cart</a:t>
            </a:r>
            <a:endParaRPr lang="id-ID" sz="2000" dirty="0">
              <a:latin typeface="Proxima Nova"/>
              <a:ea typeface="Proxima Nova"/>
              <a:cs typeface="Proxima Nova"/>
              <a:sym typeface="Proxima Nova"/>
            </a:endParaRPr>
          </a:p>
          <a:p>
            <a:pPr marL="457200" indent="-330200">
              <a:lnSpc>
                <a:spcPct val="115000"/>
              </a:lnSpc>
              <a:spcBef>
                <a:spcPts val="0"/>
              </a:spcBef>
              <a:spcAft>
                <a:spcPts val="0"/>
              </a:spcAft>
              <a:buClr>
                <a:schemeClr val="dk1"/>
              </a:buClr>
              <a:buSzPts val="1600"/>
              <a:buFont typeface="Proxima Nova"/>
              <a:buChar char="●"/>
            </a:pPr>
            <a:r>
              <a:rPr lang="id-ID" b="1" dirty="0">
                <a:latin typeface="Proxima Nova"/>
                <a:ea typeface="Proxima Nova"/>
                <a:cs typeface="Proxima Nova"/>
                <a:sym typeface="Proxima Nova"/>
              </a:rPr>
              <a:t>Authentication with JWT</a:t>
            </a:r>
            <a:endParaRPr lang="en-US" b="1" dirty="0">
              <a:latin typeface="Proxima Nova"/>
              <a:ea typeface="Proxima Nova"/>
              <a:cs typeface="Proxima Nova"/>
              <a:sym typeface="Proxima Nova"/>
            </a:endParaRPr>
          </a:p>
          <a:p>
            <a:pPr marL="914400" lvl="1" indent="-330200">
              <a:lnSpc>
                <a:spcPct val="115000"/>
              </a:lnSpc>
              <a:spcBef>
                <a:spcPts val="0"/>
              </a:spcBef>
              <a:spcAft>
                <a:spcPts val="0"/>
              </a:spcAft>
              <a:buClr>
                <a:schemeClr val="dk1"/>
              </a:buClr>
              <a:buSzPts val="1600"/>
              <a:buFont typeface="Proxima Nova"/>
              <a:buAutoNum type="alphaLcPeriod"/>
            </a:pPr>
            <a:r>
              <a:rPr lang="id-ID" sz="2000" dirty="0">
                <a:latin typeface="Proxima Nova"/>
                <a:ea typeface="Proxima Nova"/>
                <a:cs typeface="Proxima Nova"/>
                <a:sym typeface="Proxima Nova"/>
              </a:rPr>
              <a:t>Register</a:t>
            </a:r>
            <a:endParaRPr lang="en-US" sz="2000" dirty="0">
              <a:latin typeface="Proxima Nova"/>
              <a:ea typeface="Proxima Nova"/>
              <a:cs typeface="Proxima Nova"/>
              <a:sym typeface="Proxima Nova"/>
            </a:endParaRPr>
          </a:p>
          <a:p>
            <a:pPr marL="914400" lvl="1" indent="-330200">
              <a:lnSpc>
                <a:spcPct val="115000"/>
              </a:lnSpc>
              <a:spcBef>
                <a:spcPts val="0"/>
              </a:spcBef>
              <a:spcAft>
                <a:spcPts val="0"/>
              </a:spcAft>
              <a:buClr>
                <a:schemeClr val="dk1"/>
              </a:buClr>
              <a:buSzPts val="1600"/>
              <a:buFont typeface="Proxima Nova"/>
              <a:buAutoNum type="alphaLcPeriod"/>
            </a:pPr>
            <a:r>
              <a:rPr lang="id-ID" sz="2000" dirty="0">
                <a:latin typeface="Proxima Nova"/>
                <a:ea typeface="Proxima Nova"/>
                <a:cs typeface="Proxima Nova"/>
                <a:sym typeface="Proxima Nova"/>
              </a:rPr>
              <a:t>Login</a:t>
            </a:r>
            <a:endParaRPr lang="en-US" sz="2000" dirty="0">
              <a:latin typeface="Proxima Nova"/>
              <a:ea typeface="Proxima Nova"/>
              <a:cs typeface="Proxima Nova"/>
              <a:sym typeface="Proxima Nova"/>
            </a:endParaRPr>
          </a:p>
          <a:p>
            <a:pPr marL="914400" lvl="1" indent="-330200">
              <a:lnSpc>
                <a:spcPct val="115000"/>
              </a:lnSpc>
              <a:spcBef>
                <a:spcPts val="0"/>
              </a:spcBef>
              <a:spcAft>
                <a:spcPts val="0"/>
              </a:spcAft>
              <a:buClr>
                <a:schemeClr val="dk1"/>
              </a:buClr>
              <a:buSzPts val="1600"/>
              <a:buFont typeface="Proxima Nova"/>
              <a:buAutoNum type="alphaLcPeriod"/>
            </a:pPr>
            <a:r>
              <a:rPr lang="id-ID" sz="2000" dirty="0">
                <a:latin typeface="Proxima Nova"/>
                <a:ea typeface="Proxima Nova"/>
                <a:cs typeface="Proxima Nova"/>
                <a:sym typeface="Proxima Nova"/>
              </a:rPr>
              <a:t>Logout</a:t>
            </a:r>
          </a:p>
          <a:p>
            <a:pPr marL="457200" lvl="0" indent="-330200">
              <a:lnSpc>
                <a:spcPct val="115000"/>
              </a:lnSpc>
              <a:spcBef>
                <a:spcPts val="0"/>
              </a:spcBef>
              <a:spcAft>
                <a:spcPts val="0"/>
              </a:spcAft>
              <a:buClr>
                <a:schemeClr val="dk1"/>
              </a:buClr>
              <a:buSzPts val="1600"/>
              <a:buFont typeface="Proxima Nova"/>
              <a:buChar char="●"/>
            </a:pPr>
            <a:r>
              <a:rPr lang="en-US" b="1" dirty="0">
                <a:latin typeface="Proxima Nova"/>
                <a:ea typeface="Proxima Nova"/>
                <a:cs typeface="Proxima Nova"/>
                <a:sym typeface="Proxima Nova"/>
              </a:rPr>
              <a:t>History</a:t>
            </a:r>
          </a:p>
          <a:p>
            <a:pPr marL="457200" lvl="0" indent="-330200">
              <a:lnSpc>
                <a:spcPct val="115000"/>
              </a:lnSpc>
              <a:spcBef>
                <a:spcPts val="0"/>
              </a:spcBef>
              <a:spcAft>
                <a:spcPts val="0"/>
              </a:spcAft>
              <a:buClr>
                <a:schemeClr val="dk1"/>
              </a:buClr>
              <a:buSzPts val="1600"/>
              <a:buFont typeface="Proxima Nova"/>
              <a:buChar char="●"/>
            </a:pPr>
            <a:r>
              <a:rPr lang="en-US" b="1" dirty="0">
                <a:latin typeface="Proxima Nova"/>
                <a:ea typeface="Proxima Nova"/>
                <a:cs typeface="Proxima Nova"/>
                <a:sym typeface="Proxima Nova"/>
              </a:rPr>
              <a:t>Form Validation</a:t>
            </a:r>
          </a:p>
          <a:p>
            <a:pPr marL="176213" lvl="1" indent="0">
              <a:lnSpc>
                <a:spcPct val="115000"/>
              </a:lnSpc>
              <a:spcBef>
                <a:spcPts val="0"/>
              </a:spcBef>
              <a:spcAft>
                <a:spcPts val="0"/>
              </a:spcAft>
              <a:buClr>
                <a:schemeClr val="dk1"/>
              </a:buClr>
              <a:buSzPts val="1600"/>
              <a:buNone/>
            </a:pPr>
            <a:endParaRPr lang="id-ID" sz="2000" dirty="0">
              <a:latin typeface="Proxima Nova"/>
              <a:ea typeface="Proxima Nova"/>
              <a:cs typeface="Proxima Nova"/>
              <a:sym typeface="Proxima Nova"/>
            </a:endParaRPr>
          </a:p>
          <a:p>
            <a:pPr marL="82550" lvl="1" indent="0">
              <a:lnSpc>
                <a:spcPct val="115000"/>
              </a:lnSpc>
              <a:spcBef>
                <a:spcPts val="0"/>
              </a:spcBef>
              <a:spcAft>
                <a:spcPts val="0"/>
              </a:spcAft>
              <a:buClr>
                <a:schemeClr val="dk1"/>
              </a:buClr>
              <a:buSzPts val="1600"/>
              <a:buNone/>
            </a:pPr>
            <a:endParaRPr lang="id-ID" sz="1600" dirty="0">
              <a:latin typeface="Proxima Nova"/>
              <a:ea typeface="Proxima Nova"/>
              <a:cs typeface="Proxima Nova"/>
              <a:sym typeface="Proxima Nova"/>
            </a:endParaRPr>
          </a:p>
        </p:txBody>
      </p:sp>
      <p:sp>
        <p:nvSpPr>
          <p:cNvPr id="4" name="Content Placeholder 3">
            <a:extLst>
              <a:ext uri="{FF2B5EF4-FFF2-40B4-BE49-F238E27FC236}">
                <a16:creationId xmlns:a16="http://schemas.microsoft.com/office/drawing/2014/main" id="{F79EEACA-B588-4C55-8570-1861053174DE}"/>
              </a:ext>
            </a:extLst>
          </p:cNvPr>
          <p:cNvSpPr>
            <a:spLocks noGrp="1"/>
          </p:cNvSpPr>
          <p:nvPr>
            <p:ph sz="half" idx="2"/>
          </p:nvPr>
        </p:nvSpPr>
        <p:spPr/>
        <p:txBody>
          <a:bodyPr>
            <a:normAutofit lnSpcReduction="10000"/>
          </a:bodyPr>
          <a:lstStyle/>
          <a:p>
            <a:pPr marL="457200" lvl="0" indent="-330200">
              <a:lnSpc>
                <a:spcPct val="115000"/>
              </a:lnSpc>
              <a:spcBef>
                <a:spcPts val="0"/>
              </a:spcBef>
              <a:spcAft>
                <a:spcPts val="0"/>
              </a:spcAft>
              <a:buClr>
                <a:schemeClr val="dk1"/>
              </a:buClr>
              <a:buSzPts val="1600"/>
              <a:buFont typeface="Proxima Nova"/>
              <a:buChar char="●"/>
            </a:pPr>
            <a:r>
              <a:rPr lang="en-US" b="1" dirty="0">
                <a:latin typeface="Proxima Nova"/>
                <a:ea typeface="Proxima Nova"/>
                <a:cs typeface="Proxima Nova"/>
                <a:sym typeface="Proxima Nova"/>
              </a:rPr>
              <a:t>Min 2 role user</a:t>
            </a:r>
            <a:endParaRPr lang="id-ID" b="1" dirty="0">
              <a:latin typeface="Proxima Nova"/>
              <a:ea typeface="Proxima Nova"/>
              <a:cs typeface="Proxima Nova"/>
              <a:sym typeface="Proxima Nova"/>
            </a:endParaRPr>
          </a:p>
          <a:p>
            <a:pPr marL="457200" lvl="0" indent="-330200">
              <a:lnSpc>
                <a:spcPct val="115000"/>
              </a:lnSpc>
              <a:spcBef>
                <a:spcPts val="0"/>
              </a:spcBef>
              <a:spcAft>
                <a:spcPts val="0"/>
              </a:spcAft>
              <a:buClr>
                <a:schemeClr val="dk1"/>
              </a:buClr>
              <a:buSzPts val="1600"/>
              <a:buFont typeface="Proxima Nova"/>
              <a:buChar char="●"/>
            </a:pPr>
            <a:r>
              <a:rPr lang="id-ID" b="1" dirty="0">
                <a:latin typeface="Proxima Nova"/>
                <a:ea typeface="Proxima Nova"/>
                <a:cs typeface="Proxima Nova"/>
                <a:sym typeface="Proxima Nova"/>
              </a:rPr>
              <a:t>URL Parameter</a:t>
            </a:r>
          </a:p>
          <a:p>
            <a:pPr marL="457200" lvl="0" indent="-330200">
              <a:lnSpc>
                <a:spcPct val="115000"/>
              </a:lnSpc>
              <a:spcBef>
                <a:spcPts val="0"/>
              </a:spcBef>
              <a:spcAft>
                <a:spcPts val="0"/>
              </a:spcAft>
              <a:buClr>
                <a:schemeClr val="dk1"/>
              </a:buClr>
              <a:buSzPts val="1600"/>
              <a:buFont typeface="Proxima Nova"/>
              <a:buChar char="●"/>
            </a:pPr>
            <a:r>
              <a:rPr lang="id-ID" b="1" dirty="0">
                <a:latin typeface="Proxima Nova"/>
                <a:ea typeface="Proxima Nova"/>
                <a:cs typeface="Proxima Nova"/>
                <a:sym typeface="Proxima Nova"/>
              </a:rPr>
              <a:t>User Profile</a:t>
            </a:r>
          </a:p>
          <a:p>
            <a:pPr marL="457200" indent="-330200">
              <a:lnSpc>
                <a:spcPct val="115000"/>
              </a:lnSpc>
              <a:spcBef>
                <a:spcPts val="0"/>
              </a:spcBef>
              <a:spcAft>
                <a:spcPts val="0"/>
              </a:spcAft>
              <a:buClr>
                <a:schemeClr val="dk1"/>
              </a:buClr>
              <a:buSzPts val="1600"/>
              <a:buFont typeface="Proxima Nova"/>
              <a:buChar char="●"/>
            </a:pPr>
            <a:r>
              <a:rPr lang="en-US" b="1" dirty="0">
                <a:latin typeface="Proxima Nova"/>
                <a:ea typeface="Proxima Nova"/>
                <a:cs typeface="Proxima Nova"/>
                <a:sym typeface="Proxima Nova"/>
              </a:rPr>
              <a:t>Image Upload</a:t>
            </a:r>
            <a:endParaRPr lang="id-ID" b="1" dirty="0">
              <a:latin typeface="Proxima Nova"/>
              <a:ea typeface="Proxima Nova"/>
              <a:cs typeface="Proxima Nova"/>
              <a:sym typeface="Proxima Nova"/>
            </a:endParaRPr>
          </a:p>
          <a:p>
            <a:pPr marL="457200" indent="-330200">
              <a:lnSpc>
                <a:spcPct val="115000"/>
              </a:lnSpc>
              <a:spcBef>
                <a:spcPts val="0"/>
              </a:spcBef>
              <a:spcAft>
                <a:spcPts val="0"/>
              </a:spcAft>
              <a:buClr>
                <a:schemeClr val="dk1"/>
              </a:buClr>
              <a:buSzPts val="1600"/>
              <a:buFont typeface="Proxima Nova"/>
              <a:buChar char="●"/>
            </a:pPr>
            <a:endParaRPr lang="id-ID" dirty="0">
              <a:latin typeface="Proxima Nova"/>
              <a:ea typeface="Proxima Nova"/>
              <a:cs typeface="Proxima Nova"/>
              <a:sym typeface="Proxima Nova"/>
            </a:endParaRPr>
          </a:p>
          <a:p>
            <a:pPr marL="127000" indent="0">
              <a:lnSpc>
                <a:spcPct val="115000"/>
              </a:lnSpc>
              <a:spcBef>
                <a:spcPts val="0"/>
              </a:spcBef>
              <a:spcAft>
                <a:spcPts val="0"/>
              </a:spcAft>
              <a:buClr>
                <a:schemeClr val="dk1"/>
              </a:buClr>
              <a:buSzPts val="1600"/>
              <a:buNone/>
            </a:pPr>
            <a:r>
              <a:rPr lang="id-ID" b="1" dirty="0">
                <a:latin typeface="Proxima Nova"/>
                <a:ea typeface="Proxima Nova"/>
                <a:cs typeface="Proxima Nova"/>
                <a:sym typeface="Proxima Nova"/>
              </a:rPr>
              <a:t>Freamwork</a:t>
            </a:r>
          </a:p>
          <a:p>
            <a:pPr marL="368300" lvl="1" indent="-285750">
              <a:lnSpc>
                <a:spcPct val="115000"/>
              </a:lnSpc>
              <a:spcBef>
                <a:spcPts val="0"/>
              </a:spcBef>
              <a:spcAft>
                <a:spcPts val="0"/>
              </a:spcAft>
              <a:buClr>
                <a:schemeClr val="dk1"/>
              </a:buClr>
              <a:buSzPts val="1600"/>
              <a:buFont typeface="Wingdings" panose="05000000000000000000" pitchFamily="2" charset="2"/>
              <a:buChar char="ü"/>
            </a:pPr>
            <a:r>
              <a:rPr lang="id-ID" sz="2000" dirty="0">
                <a:latin typeface="Proxima Nova"/>
                <a:ea typeface="Proxima Nova"/>
                <a:cs typeface="Proxima Nova"/>
                <a:sym typeface="Proxima Nova"/>
              </a:rPr>
              <a:t>VueJS</a:t>
            </a:r>
          </a:p>
          <a:p>
            <a:pPr marL="368300" lvl="1" indent="-285750">
              <a:lnSpc>
                <a:spcPct val="115000"/>
              </a:lnSpc>
              <a:spcBef>
                <a:spcPts val="0"/>
              </a:spcBef>
              <a:spcAft>
                <a:spcPts val="0"/>
              </a:spcAft>
              <a:buClr>
                <a:schemeClr val="dk1"/>
              </a:buClr>
              <a:buSzPts val="1600"/>
              <a:buFont typeface="Wingdings" panose="05000000000000000000" pitchFamily="2" charset="2"/>
              <a:buChar char="ü"/>
            </a:pPr>
            <a:r>
              <a:rPr lang="id-ID" sz="2000" dirty="0">
                <a:latin typeface="Proxima Nova"/>
                <a:ea typeface="Proxima Nova"/>
                <a:cs typeface="Proxima Nova"/>
                <a:sym typeface="Proxima Nova"/>
              </a:rPr>
              <a:t>Vuex</a:t>
            </a:r>
          </a:p>
          <a:p>
            <a:pPr marL="368300" lvl="1" indent="-285750">
              <a:lnSpc>
                <a:spcPct val="115000"/>
              </a:lnSpc>
              <a:spcBef>
                <a:spcPts val="0"/>
              </a:spcBef>
              <a:spcAft>
                <a:spcPts val="0"/>
              </a:spcAft>
              <a:buClr>
                <a:schemeClr val="dk1"/>
              </a:buClr>
              <a:buSzPts val="1600"/>
              <a:buFont typeface="Wingdings" panose="05000000000000000000" pitchFamily="2" charset="2"/>
              <a:buChar char="ü"/>
            </a:pPr>
            <a:r>
              <a:rPr lang="id-ID" sz="2000" dirty="0">
                <a:latin typeface="Proxima Nova"/>
                <a:ea typeface="Proxima Nova"/>
                <a:cs typeface="Proxima Nova"/>
                <a:sym typeface="Proxima Nova"/>
              </a:rPr>
              <a:t>Axios</a:t>
            </a:r>
          </a:p>
          <a:p>
            <a:pPr marL="368300" lvl="1" indent="-285750">
              <a:lnSpc>
                <a:spcPct val="115000"/>
              </a:lnSpc>
              <a:spcBef>
                <a:spcPts val="0"/>
              </a:spcBef>
              <a:spcAft>
                <a:spcPts val="0"/>
              </a:spcAft>
              <a:buClr>
                <a:schemeClr val="dk1"/>
              </a:buClr>
              <a:buSzPts val="1600"/>
              <a:buFont typeface="Wingdings" panose="05000000000000000000" pitchFamily="2" charset="2"/>
              <a:buChar char="ü"/>
            </a:pPr>
            <a:r>
              <a:rPr lang="id-ID" sz="2000" dirty="0">
                <a:latin typeface="Proxima Nova"/>
                <a:ea typeface="Proxima Nova"/>
                <a:cs typeface="Proxima Nova"/>
                <a:sym typeface="Proxima Nova"/>
              </a:rPr>
              <a:t>Sweetalert2</a:t>
            </a:r>
          </a:p>
          <a:p>
            <a:pPr marL="368300" lvl="1" indent="-285750">
              <a:lnSpc>
                <a:spcPct val="115000"/>
              </a:lnSpc>
              <a:spcBef>
                <a:spcPts val="0"/>
              </a:spcBef>
              <a:spcAft>
                <a:spcPts val="0"/>
              </a:spcAft>
              <a:buClr>
                <a:schemeClr val="dk1"/>
              </a:buClr>
              <a:buSzPts val="1600"/>
              <a:buFont typeface="Wingdings" panose="05000000000000000000" pitchFamily="2" charset="2"/>
              <a:buChar char="ü"/>
            </a:pPr>
            <a:r>
              <a:rPr lang="id-ID" sz="2000" dirty="0">
                <a:latin typeface="Proxima Nova"/>
                <a:ea typeface="Proxima Nova"/>
                <a:cs typeface="Proxima Nova"/>
                <a:sym typeface="Proxima Nova"/>
              </a:rPr>
              <a:t>Bootstrap-Vue</a:t>
            </a:r>
          </a:p>
          <a:p>
            <a:pPr marL="127000" indent="0">
              <a:lnSpc>
                <a:spcPct val="115000"/>
              </a:lnSpc>
              <a:spcBef>
                <a:spcPts val="0"/>
              </a:spcBef>
              <a:spcAft>
                <a:spcPts val="0"/>
              </a:spcAft>
              <a:buClr>
                <a:schemeClr val="dk1"/>
              </a:buClr>
              <a:buSzPts val="1600"/>
              <a:buNone/>
            </a:pPr>
            <a:endParaRPr lang="en-US" dirty="0">
              <a:latin typeface="Proxima Nova"/>
              <a:ea typeface="Proxima Nova"/>
              <a:cs typeface="Proxima Nova"/>
              <a:sym typeface="Proxima Nova"/>
            </a:endParaRPr>
          </a:p>
          <a:p>
            <a:pPr marL="82550" lvl="1" indent="0">
              <a:lnSpc>
                <a:spcPct val="115000"/>
              </a:lnSpc>
              <a:spcBef>
                <a:spcPts val="0"/>
              </a:spcBef>
              <a:spcAft>
                <a:spcPts val="0"/>
              </a:spcAft>
              <a:buClr>
                <a:schemeClr val="dk1"/>
              </a:buClr>
              <a:buSzPts val="1600"/>
              <a:buNone/>
            </a:pPr>
            <a:endParaRPr lang="id-ID" sz="1600" dirty="0">
              <a:latin typeface="Proxima Nova"/>
              <a:ea typeface="Proxima Nova"/>
              <a:cs typeface="Proxima Nova"/>
              <a:sym typeface="Proxima Nova"/>
            </a:endParaRPr>
          </a:p>
        </p:txBody>
      </p:sp>
    </p:spTree>
    <p:extLst>
      <p:ext uri="{BB962C8B-B14F-4D97-AF65-F5344CB8AC3E}">
        <p14:creationId xmlns:p14="http://schemas.microsoft.com/office/powerpoint/2010/main" val="991918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B6DE-5442-43B5-8D05-FE8A42B93624}"/>
              </a:ext>
            </a:extLst>
          </p:cNvPr>
          <p:cNvSpPr>
            <a:spLocks noGrp="1"/>
          </p:cNvSpPr>
          <p:nvPr>
            <p:ph type="title"/>
          </p:nvPr>
        </p:nvSpPr>
        <p:spPr>
          <a:xfrm>
            <a:off x="457200" y="594359"/>
            <a:ext cx="3200400" cy="1027964"/>
          </a:xfrm>
        </p:spPr>
        <p:txBody>
          <a:bodyPr>
            <a:normAutofit/>
          </a:bodyPr>
          <a:lstStyle/>
          <a:p>
            <a:r>
              <a:rPr lang="id-ID" sz="3200" b="1" dirty="0"/>
              <a:t>APLIKASI WEBSITE COFFEE SHOP</a:t>
            </a:r>
          </a:p>
        </p:txBody>
      </p:sp>
      <p:pic>
        <p:nvPicPr>
          <p:cNvPr id="6" name="Content Placeholder 5">
            <a:extLst>
              <a:ext uri="{FF2B5EF4-FFF2-40B4-BE49-F238E27FC236}">
                <a16:creationId xmlns:a16="http://schemas.microsoft.com/office/drawing/2014/main" id="{259C5953-1D9D-4C16-BA52-C2F38A3FEB42}"/>
              </a:ext>
            </a:extLst>
          </p:cNvPr>
          <p:cNvPicPr>
            <a:picLocks noGrp="1" noChangeAspect="1"/>
          </p:cNvPicPr>
          <p:nvPr>
            <p:ph idx="1"/>
          </p:nvPr>
        </p:nvPicPr>
        <p:blipFill>
          <a:blip r:embed="rId2"/>
          <a:stretch>
            <a:fillRect/>
          </a:stretch>
        </p:blipFill>
        <p:spPr>
          <a:xfrm>
            <a:off x="4491567" y="276398"/>
            <a:ext cx="3592120" cy="6305204"/>
          </a:xfrm>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8B6D6CDC-E527-4168-AEE6-D12A0568BA7A}"/>
              </a:ext>
            </a:extLst>
          </p:cNvPr>
          <p:cNvSpPr>
            <a:spLocks noGrp="1"/>
          </p:cNvSpPr>
          <p:nvPr>
            <p:ph type="body" sz="half" idx="2"/>
          </p:nvPr>
        </p:nvSpPr>
        <p:spPr>
          <a:xfrm>
            <a:off x="457200" y="1946787"/>
            <a:ext cx="3200400" cy="4358417"/>
          </a:xfrm>
        </p:spPr>
        <p:txBody>
          <a:bodyPr/>
          <a:lstStyle/>
          <a:p>
            <a:r>
              <a:rPr lang="id-ID" i="1" dirty="0"/>
              <a:t>Coffee shop</a:t>
            </a:r>
            <a:r>
              <a:rPr lang="id-ID" dirty="0"/>
              <a:t> pada mulanya hanya menyediakan tempat untuk minum kopi dan teh dengan cepat. Akan tetapi, karena perkembangan dan kebutuhan pelanggan yang semakin lama semakin kompleks dan tidak ada habisnya, berkembanglah </a:t>
            </a:r>
            <a:r>
              <a:rPr lang="id-ID" i="1" dirty="0"/>
              <a:t>coffee shop</a:t>
            </a:r>
            <a:r>
              <a:rPr lang="id-ID" dirty="0"/>
              <a:t> yang memanfaatkan segi teknologi seperti saat ini.</a:t>
            </a:r>
          </a:p>
          <a:p>
            <a:r>
              <a:rPr lang="id-ID" dirty="0"/>
              <a:t>Hal ini yang menyebabkan kami membuat project Aplikasi Website untuk penjualan Coffee Shop yang mudah digunakan untuk melakukan transakasi penjualan serta memudahkan pengusaha untuk merekapitulasi hasil penjualan baik dalam skala harian, mingguan, maupun pertahunnya.</a:t>
            </a:r>
          </a:p>
        </p:txBody>
      </p:sp>
      <p:pic>
        <p:nvPicPr>
          <p:cNvPr id="8" name="Picture 7">
            <a:extLst>
              <a:ext uri="{FF2B5EF4-FFF2-40B4-BE49-F238E27FC236}">
                <a16:creationId xmlns:a16="http://schemas.microsoft.com/office/drawing/2014/main" id="{EC089166-7BB0-4A43-9876-E906BF066E7A}"/>
              </a:ext>
            </a:extLst>
          </p:cNvPr>
          <p:cNvPicPr>
            <a:picLocks noChangeAspect="1"/>
          </p:cNvPicPr>
          <p:nvPr/>
        </p:nvPicPr>
        <p:blipFill>
          <a:blip r:embed="rId3"/>
          <a:stretch>
            <a:fillRect/>
          </a:stretch>
        </p:blipFill>
        <p:spPr>
          <a:xfrm>
            <a:off x="7632973" y="1856408"/>
            <a:ext cx="3924848" cy="44487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786668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C9F2-41C9-4D41-8151-EABB19A4A4E7}"/>
              </a:ext>
            </a:extLst>
          </p:cNvPr>
          <p:cNvSpPr>
            <a:spLocks noGrp="1"/>
          </p:cNvSpPr>
          <p:nvPr>
            <p:ph type="title"/>
          </p:nvPr>
        </p:nvSpPr>
        <p:spPr>
          <a:xfrm>
            <a:off x="1066800" y="910059"/>
            <a:ext cx="10058400" cy="807906"/>
          </a:xfrm>
        </p:spPr>
        <p:txBody>
          <a:bodyPr/>
          <a:lstStyle/>
          <a:p>
            <a:r>
              <a:rPr lang="id-ID" b="1" dirty="0"/>
              <a:t>DEMONTRATION</a:t>
            </a:r>
          </a:p>
        </p:txBody>
      </p:sp>
      <p:pic>
        <p:nvPicPr>
          <p:cNvPr id="7" name="Picture 6">
            <a:extLst>
              <a:ext uri="{FF2B5EF4-FFF2-40B4-BE49-F238E27FC236}">
                <a16:creationId xmlns:a16="http://schemas.microsoft.com/office/drawing/2014/main" id="{2E35DB58-B032-4689-9E7F-DC74F9E2F9CF}"/>
              </a:ext>
            </a:extLst>
          </p:cNvPr>
          <p:cNvPicPr>
            <a:picLocks noChangeAspect="1"/>
          </p:cNvPicPr>
          <p:nvPr/>
        </p:nvPicPr>
        <p:blipFill>
          <a:blip r:embed="rId2"/>
          <a:stretch>
            <a:fillRect/>
          </a:stretch>
        </p:blipFill>
        <p:spPr>
          <a:xfrm>
            <a:off x="5235568" y="2015989"/>
            <a:ext cx="6381033" cy="312404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CE8362F-3959-42CE-A78C-0938FA223365}"/>
              </a:ext>
            </a:extLst>
          </p:cNvPr>
          <p:cNvPicPr>
            <a:picLocks noChangeAspect="1"/>
          </p:cNvPicPr>
          <p:nvPr/>
        </p:nvPicPr>
        <p:blipFill>
          <a:blip r:embed="rId3"/>
          <a:stretch>
            <a:fillRect/>
          </a:stretch>
        </p:blipFill>
        <p:spPr>
          <a:xfrm>
            <a:off x="575399" y="2423886"/>
            <a:ext cx="5972039" cy="3243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4156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B6DE-5442-43B5-8D05-FE8A42B93624}"/>
              </a:ext>
            </a:extLst>
          </p:cNvPr>
          <p:cNvSpPr>
            <a:spLocks noGrp="1"/>
          </p:cNvSpPr>
          <p:nvPr>
            <p:ph type="title"/>
          </p:nvPr>
        </p:nvSpPr>
        <p:spPr/>
        <p:txBody>
          <a:bodyPr>
            <a:normAutofit/>
          </a:bodyPr>
          <a:lstStyle/>
          <a:p>
            <a:r>
              <a:rPr lang="id-ID" dirty="0"/>
              <a:t>COFFEE SHOP</a:t>
            </a:r>
            <a:br>
              <a:rPr lang="id-ID" dirty="0"/>
            </a:br>
            <a:r>
              <a:rPr lang="id-ID" sz="1800" b="1" dirty="0"/>
              <a:t>DEMO CUSTOMER</a:t>
            </a:r>
            <a:br>
              <a:rPr lang="id-ID" sz="1800" b="1" dirty="0"/>
            </a:br>
            <a:br>
              <a:rPr lang="id-ID" dirty="0"/>
            </a:br>
            <a:br>
              <a:rPr lang="id-ID" dirty="0"/>
            </a:br>
            <a:endParaRPr lang="id-ID" dirty="0"/>
          </a:p>
        </p:txBody>
      </p:sp>
      <p:pic>
        <p:nvPicPr>
          <p:cNvPr id="6" name="Content Placeholder 5">
            <a:extLst>
              <a:ext uri="{FF2B5EF4-FFF2-40B4-BE49-F238E27FC236}">
                <a16:creationId xmlns:a16="http://schemas.microsoft.com/office/drawing/2014/main" id="{D31E0809-2265-4FD9-9C35-0E2C8B85C186}"/>
              </a:ext>
            </a:extLst>
          </p:cNvPr>
          <p:cNvPicPr>
            <a:picLocks noGrp="1" noChangeAspect="1"/>
          </p:cNvPicPr>
          <p:nvPr>
            <p:ph idx="1"/>
          </p:nvPr>
        </p:nvPicPr>
        <p:blipFill>
          <a:blip r:embed="rId2"/>
          <a:stretch>
            <a:fillRect/>
          </a:stretch>
        </p:blipFill>
        <p:spPr>
          <a:xfrm>
            <a:off x="5210318" y="352871"/>
            <a:ext cx="5673436" cy="276897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30ADD376-0943-4486-96B5-8D6F4FF0521B}"/>
              </a:ext>
            </a:extLst>
          </p:cNvPr>
          <p:cNvPicPr>
            <a:picLocks noChangeAspect="1"/>
          </p:cNvPicPr>
          <p:nvPr/>
        </p:nvPicPr>
        <p:blipFill>
          <a:blip r:embed="rId3"/>
          <a:stretch>
            <a:fillRect/>
          </a:stretch>
        </p:blipFill>
        <p:spPr>
          <a:xfrm>
            <a:off x="5210318" y="3657127"/>
            <a:ext cx="5804046" cy="28480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087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B6DE-5442-43B5-8D05-FE8A42B93624}"/>
              </a:ext>
            </a:extLst>
          </p:cNvPr>
          <p:cNvSpPr>
            <a:spLocks noGrp="1"/>
          </p:cNvSpPr>
          <p:nvPr>
            <p:ph type="title"/>
          </p:nvPr>
        </p:nvSpPr>
        <p:spPr>
          <a:xfrm>
            <a:off x="457200" y="594360"/>
            <a:ext cx="3200400" cy="846513"/>
          </a:xfrm>
        </p:spPr>
        <p:txBody>
          <a:bodyPr>
            <a:normAutofit/>
          </a:bodyPr>
          <a:lstStyle/>
          <a:p>
            <a:r>
              <a:rPr lang="id-ID" dirty="0"/>
              <a:t>COFFEE SHOP</a:t>
            </a:r>
            <a:br>
              <a:rPr lang="id-ID" dirty="0"/>
            </a:br>
            <a:r>
              <a:rPr lang="id-ID" sz="1800" b="1" dirty="0"/>
              <a:t>DEMO CUSTOMER</a:t>
            </a:r>
            <a:endParaRPr lang="id-ID" dirty="0"/>
          </a:p>
        </p:txBody>
      </p:sp>
      <p:pic>
        <p:nvPicPr>
          <p:cNvPr id="17" name="Picture 16">
            <a:extLst>
              <a:ext uri="{FF2B5EF4-FFF2-40B4-BE49-F238E27FC236}">
                <a16:creationId xmlns:a16="http://schemas.microsoft.com/office/drawing/2014/main" id="{8C3FAC2B-4E91-4838-8CF2-BC86F84C9AC4}"/>
              </a:ext>
            </a:extLst>
          </p:cNvPr>
          <p:cNvPicPr>
            <a:picLocks noChangeAspect="1"/>
          </p:cNvPicPr>
          <p:nvPr/>
        </p:nvPicPr>
        <p:blipFill>
          <a:blip r:embed="rId2"/>
          <a:stretch>
            <a:fillRect/>
          </a:stretch>
        </p:blipFill>
        <p:spPr>
          <a:xfrm>
            <a:off x="457200" y="1737359"/>
            <a:ext cx="3200400" cy="4920241"/>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792389F8-156B-4E15-A795-92EAC2D92901}"/>
              </a:ext>
            </a:extLst>
          </p:cNvPr>
          <p:cNvPicPr>
            <a:picLocks noChangeAspect="1"/>
          </p:cNvPicPr>
          <p:nvPr/>
        </p:nvPicPr>
        <p:blipFill>
          <a:blip r:embed="rId3"/>
          <a:stretch>
            <a:fillRect/>
          </a:stretch>
        </p:blipFill>
        <p:spPr>
          <a:xfrm>
            <a:off x="4726488" y="1274618"/>
            <a:ext cx="7008312" cy="47041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0877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B6DE-5442-43B5-8D05-FE8A42B93624}"/>
              </a:ext>
            </a:extLst>
          </p:cNvPr>
          <p:cNvSpPr>
            <a:spLocks noGrp="1"/>
          </p:cNvSpPr>
          <p:nvPr>
            <p:ph type="title"/>
          </p:nvPr>
        </p:nvSpPr>
        <p:spPr>
          <a:xfrm>
            <a:off x="457200" y="594360"/>
            <a:ext cx="3200400" cy="846513"/>
          </a:xfrm>
        </p:spPr>
        <p:txBody>
          <a:bodyPr>
            <a:normAutofit/>
          </a:bodyPr>
          <a:lstStyle/>
          <a:p>
            <a:r>
              <a:rPr lang="id-ID" dirty="0"/>
              <a:t>COFFEE SHOP</a:t>
            </a:r>
            <a:br>
              <a:rPr lang="id-ID" dirty="0"/>
            </a:br>
            <a:r>
              <a:rPr lang="id-ID" sz="1800" b="1" dirty="0"/>
              <a:t>DEMO CUSTOMER</a:t>
            </a:r>
            <a:endParaRPr lang="id-ID" dirty="0"/>
          </a:p>
        </p:txBody>
      </p:sp>
      <p:pic>
        <p:nvPicPr>
          <p:cNvPr id="4" name="Picture 3">
            <a:extLst>
              <a:ext uri="{FF2B5EF4-FFF2-40B4-BE49-F238E27FC236}">
                <a16:creationId xmlns:a16="http://schemas.microsoft.com/office/drawing/2014/main" id="{5867DDB8-35B7-4819-BE4E-4B8B36B3F899}"/>
              </a:ext>
            </a:extLst>
          </p:cNvPr>
          <p:cNvPicPr>
            <a:picLocks noChangeAspect="1"/>
          </p:cNvPicPr>
          <p:nvPr/>
        </p:nvPicPr>
        <p:blipFill>
          <a:blip r:embed="rId2"/>
          <a:stretch>
            <a:fillRect/>
          </a:stretch>
        </p:blipFill>
        <p:spPr>
          <a:xfrm>
            <a:off x="4558145" y="1440873"/>
            <a:ext cx="7176655" cy="444233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A0AB4115-B403-4B0E-86E9-5566399E2891}"/>
              </a:ext>
            </a:extLst>
          </p:cNvPr>
          <p:cNvPicPr>
            <a:picLocks noChangeAspect="1"/>
          </p:cNvPicPr>
          <p:nvPr/>
        </p:nvPicPr>
        <p:blipFill>
          <a:blip r:embed="rId3"/>
          <a:stretch>
            <a:fillRect/>
          </a:stretch>
        </p:blipFill>
        <p:spPr>
          <a:xfrm>
            <a:off x="396413" y="1564727"/>
            <a:ext cx="3385877" cy="49884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1189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896175-26B3-4937-BF19-891B5E0CE26F}"/>
              </a:ext>
            </a:extLst>
          </p:cNvPr>
          <p:cNvPicPr>
            <a:picLocks noChangeAspect="1"/>
          </p:cNvPicPr>
          <p:nvPr/>
        </p:nvPicPr>
        <p:blipFill>
          <a:blip r:embed="rId2"/>
          <a:stretch>
            <a:fillRect/>
          </a:stretch>
        </p:blipFill>
        <p:spPr>
          <a:xfrm>
            <a:off x="433615" y="2695674"/>
            <a:ext cx="6244275" cy="305007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E3D5181-755B-41CF-8345-CFF0275EAD12}"/>
              </a:ext>
            </a:extLst>
          </p:cNvPr>
          <p:cNvPicPr>
            <a:picLocks noChangeAspect="1"/>
          </p:cNvPicPr>
          <p:nvPr/>
        </p:nvPicPr>
        <p:blipFill>
          <a:blip r:embed="rId3"/>
          <a:stretch>
            <a:fillRect/>
          </a:stretch>
        </p:blipFill>
        <p:spPr>
          <a:xfrm>
            <a:off x="7040897" y="623455"/>
            <a:ext cx="4717488" cy="5122289"/>
          </a:xfrm>
          <a:prstGeom prst="rect">
            <a:avLst/>
          </a:prstGeom>
          <a:ln>
            <a:noFill/>
          </a:ln>
          <a:effectLst>
            <a:outerShdw blurRad="190500" algn="tl" rotWithShape="0">
              <a:srgbClr val="000000">
                <a:alpha val="70000"/>
              </a:srgbClr>
            </a:outerShdw>
          </a:effectLst>
        </p:spPr>
      </p:pic>
      <p:sp>
        <p:nvSpPr>
          <p:cNvPr id="4" name="Title 1">
            <a:extLst>
              <a:ext uri="{FF2B5EF4-FFF2-40B4-BE49-F238E27FC236}">
                <a16:creationId xmlns:a16="http://schemas.microsoft.com/office/drawing/2014/main" id="{C6F5DA3F-49AC-45C6-B779-F65A44711684}"/>
              </a:ext>
            </a:extLst>
          </p:cNvPr>
          <p:cNvSpPr txBox="1">
            <a:spLocks/>
          </p:cNvSpPr>
          <p:nvPr/>
        </p:nvSpPr>
        <p:spPr>
          <a:xfrm>
            <a:off x="433615" y="494422"/>
            <a:ext cx="4084304" cy="100186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d-ID" b="1" dirty="0">
                <a:effectLst>
                  <a:outerShdw blurRad="38100" dist="38100" dir="2700000" algn="tl">
                    <a:srgbClr val="000000">
                      <a:alpha val="43137"/>
                    </a:srgbClr>
                  </a:outerShdw>
                </a:effectLst>
              </a:rPr>
              <a:t>COFFEE SHOP</a:t>
            </a:r>
            <a:br>
              <a:rPr lang="id-ID" sz="2400" b="1" dirty="0"/>
            </a:br>
            <a:r>
              <a:rPr lang="id-ID" sz="2400" b="1" dirty="0">
                <a:effectLst>
                  <a:outerShdw blurRad="38100" dist="38100" dir="2700000" algn="tl">
                    <a:srgbClr val="000000">
                      <a:alpha val="43137"/>
                    </a:srgbClr>
                  </a:outerShdw>
                </a:effectLst>
              </a:rPr>
              <a:t>DEMO ADMIN</a:t>
            </a:r>
            <a:endParaRPr lang="id-ID"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6626113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Facet</Template>
  <TotalTime>139</TotalTime>
  <Words>182</Words>
  <Application>Microsoft Office PowerPoint</Application>
  <PresentationFormat>Widescreen</PresentationFormat>
  <Paragraphs>40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Proxima Nova</vt:lpstr>
      <vt:lpstr>Wingdings</vt:lpstr>
      <vt:lpstr>Retrospect</vt:lpstr>
      <vt:lpstr>Collaboration ATA-Team</vt:lpstr>
      <vt:lpstr>Skema Desain Database</vt:lpstr>
      <vt:lpstr>Requirement</vt:lpstr>
      <vt:lpstr>APLIKASI WEBSITE COFFEE SHOP</vt:lpstr>
      <vt:lpstr>DEMONTRATION</vt:lpstr>
      <vt:lpstr>COFFEE SHOP DEMO CUSTOMER   </vt:lpstr>
      <vt:lpstr>COFFEE SHOP DEMO CUSTOMER</vt:lpstr>
      <vt:lpstr>COFFEE SHOP DEMO CUSTOMER</vt:lpstr>
      <vt:lpstr>PowerPoint Presentation</vt:lpstr>
      <vt:lpstr>PowerPoint Presentation</vt:lpstr>
      <vt:lpstr>PowerPoint Presentation</vt:lpstr>
      <vt:lpstr>TERIMA KASIH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Collaboration</dc:title>
  <dc:creator>duino elektronik</dc:creator>
  <cp:lastModifiedBy>duino elektronik</cp:lastModifiedBy>
  <cp:revision>14</cp:revision>
  <dcterms:created xsi:type="dcterms:W3CDTF">2021-02-14T06:14:35Z</dcterms:created>
  <dcterms:modified xsi:type="dcterms:W3CDTF">2021-02-14T13:22:01Z</dcterms:modified>
</cp:coreProperties>
</file>